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438" r:id="rId3"/>
    <p:sldId id="459" r:id="rId4"/>
    <p:sldId id="497" r:id="rId5"/>
    <p:sldId id="264" r:id="rId6"/>
    <p:sldId id="380" r:id="rId7"/>
    <p:sldId id="444" r:id="rId8"/>
    <p:sldId id="413" r:id="rId9"/>
    <p:sldId id="464" r:id="rId10"/>
    <p:sldId id="466" r:id="rId11"/>
    <p:sldId id="468" r:id="rId12"/>
    <p:sldId id="470" r:id="rId13"/>
    <p:sldId id="489" r:id="rId14"/>
    <p:sldId id="469" r:id="rId15"/>
    <p:sldId id="474" r:id="rId16"/>
    <p:sldId id="475" r:id="rId17"/>
    <p:sldId id="476" r:id="rId18"/>
    <p:sldId id="477" r:id="rId19"/>
    <p:sldId id="490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40" r:id="rId28"/>
    <p:sldId id="491" r:id="rId29"/>
    <p:sldId id="462" r:id="rId30"/>
    <p:sldId id="430" r:id="rId31"/>
    <p:sldId id="429" r:id="rId32"/>
    <p:sldId id="492" r:id="rId33"/>
    <p:sldId id="432" r:id="rId34"/>
    <p:sldId id="433" r:id="rId35"/>
    <p:sldId id="434" r:id="rId36"/>
    <p:sldId id="439" r:id="rId37"/>
    <p:sldId id="493" r:id="rId38"/>
    <p:sldId id="435" r:id="rId39"/>
    <p:sldId id="436" r:id="rId40"/>
    <p:sldId id="494" r:id="rId41"/>
    <p:sldId id="479" r:id="rId42"/>
    <p:sldId id="480" r:id="rId43"/>
    <p:sldId id="495" r:id="rId44"/>
    <p:sldId id="496" r:id="rId45"/>
    <p:sldId id="482" r:id="rId46"/>
    <p:sldId id="483" r:id="rId47"/>
    <p:sldId id="484" r:id="rId48"/>
    <p:sldId id="487" r:id="rId49"/>
    <p:sldId id="486" r:id="rId50"/>
    <p:sldId id="485" r:id="rId51"/>
    <p:sldId id="488" r:id="rId52"/>
    <p:sldId id="437" r:id="rId53"/>
    <p:sldId id="261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95297" autoAdjust="0"/>
  </p:normalViewPr>
  <p:slideViewPr>
    <p:cSldViewPr>
      <p:cViewPr>
        <p:scale>
          <a:sx n="50" d="100"/>
          <a:sy n="50" d="100"/>
        </p:scale>
        <p:origin x="802" y="76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878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66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23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32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5162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977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8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766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582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81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391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14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336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19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407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480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6882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524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58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153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68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8632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57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0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710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876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763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18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245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9632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414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1231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515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832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9382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080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96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67004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639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0615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0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64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57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8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10" Type="http://schemas.openxmlformats.org/officeDocument/2006/relationships/image" Target="../media/image66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50.png"/><Relationship Id="rId9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0.png"/><Relationship Id="rId5" Type="http://schemas.openxmlformats.org/officeDocument/2006/relationships/image" Target="../media/image80.png"/><Relationship Id="rId4" Type="http://schemas.openxmlformats.org/officeDocument/2006/relationships/image" Target="../media/image790.png"/><Relationship Id="rId9" Type="http://schemas.openxmlformats.org/officeDocument/2006/relationships/image" Target="../media/image8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1.06.2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ещё кластеризацию (ура х2)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9FC50A5-749B-4969-8DF0-CE7271FDECB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12978" y="980728"/>
            <a:ext cx="626469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Expectation Maximization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3431704" y="5805264"/>
            <a:ext cx="5199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Вместо 16 на 16 слов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6096000" y="980728"/>
            <a:ext cx="629963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Mixture of Gaussians Models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1" name="Picture 10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628800"/>
            <a:ext cx="7392963" cy="41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18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29" name="Прямоугольник с двумя усеченными соседними углами 28"/>
          <p:cNvSpPr/>
          <p:nvPr/>
        </p:nvSpPr>
        <p:spPr>
          <a:xfrm>
            <a:off x="9692640" y="1554480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усеченными соседними углами 29"/>
          <p:cNvSpPr/>
          <p:nvPr/>
        </p:nvSpPr>
        <p:spPr>
          <a:xfrm>
            <a:off x="7388352" y="1956816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564880" y="217322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9137904" y="217017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9985248" y="216712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7339584" y="2145792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086344" y="215188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10146792" y="216408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10829544" y="21793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10634472" y="219456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0402824" y="2173224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9640824" y="2151888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11347704" y="21579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/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Гауссово распределение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с двумя усеченными соседними углами 59"/>
          <p:cNvSpPr/>
          <p:nvPr/>
        </p:nvSpPr>
        <p:spPr>
          <a:xfrm>
            <a:off x="9937404" y="4481252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с двумя усеченными соседними углами 60"/>
          <p:cNvSpPr/>
          <p:nvPr/>
        </p:nvSpPr>
        <p:spPr>
          <a:xfrm>
            <a:off x="7633116" y="4883588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8809644" y="509999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9382668" y="5096948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10230012" y="509390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7584348" y="5072564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833110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10391556" y="509085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11074308" y="510609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10879236" y="512133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10647588" y="5099996"/>
            <a:ext cx="332232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988558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11592468" y="508475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8822344" y="509999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9395368" y="509694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10242712" y="509390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7597048" y="507256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834380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10404256" y="509085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11087008" y="510609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10891936" y="512133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10660288" y="5099996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/>
          <p:cNvSpPr/>
          <p:nvPr/>
        </p:nvSpPr>
        <p:spPr>
          <a:xfrm>
            <a:off x="989828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>
            <a:off x="11605168" y="5084756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57200" y="2221952"/>
            <a:ext cx="638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Истинные Классы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79376" y="4365104"/>
            <a:ext cx="6938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Параметры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</a:rPr>
              <a:t>Гауссиан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0" grpId="0" animBg="1"/>
      <p:bldP spid="45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7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  <m:r>
                          <a:rPr lang="ru-RU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средние значения каждого из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  <a:blipFill>
                <a:blip r:embed="rId7"/>
                <a:stretch>
                  <a:fillRect b="-12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ковариации всех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  <a:blipFill>
                <a:blip r:embed="rId8"/>
                <a:stretch>
                  <a:fillRect b="-1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/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определитель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  <a:blipFill>
                <a:blip r:embed="rId9"/>
                <a:stretch>
                  <a:fillRect b="-1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3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.45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1.71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5930" y="1258431"/>
            <a:ext cx="3631597" cy="352183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122" y="1249377"/>
            <a:ext cx="3668899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Задаем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случайным образом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  <a:blipFill>
                <a:blip r:embed="rId4"/>
                <a:stretch>
                  <a:fillRect l="-1526" t="-11494" r="-509"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55144" y="185461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Ожидание)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  <a:blipFill>
                <a:blip r:embed="rId5"/>
                <a:stretch>
                  <a:fillRect l="-2410" t="-11364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88672" y="4046126"/>
            <a:ext cx="395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Максимизация)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Присваиваем каждой точке наиболее вероятный класс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  <a:blipFill>
                <a:blip r:embed="rId6"/>
                <a:stretch>
                  <a:fillRect l="-1438" t="-5634"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216744" y="5479132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Повторяем Шаги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 до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сходимости</a:t>
            </a:r>
          </a:p>
        </p:txBody>
      </p:sp>
      <p:pic>
        <p:nvPicPr>
          <p:cNvPr id="17" name="Picture 4" descr="em_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41"/>
          <a:stretch/>
        </p:blipFill>
        <p:spPr bwMode="auto">
          <a:xfrm>
            <a:off x="6888088" y="1556792"/>
            <a:ext cx="1554670" cy="18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m_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6"/>
          <a:stretch/>
        </p:blipFill>
        <p:spPr bwMode="auto">
          <a:xfrm>
            <a:off x="8616280" y="1556793"/>
            <a:ext cx="1540449" cy="18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/>
          <a:srcRect r="52634"/>
          <a:stretch/>
        </p:blipFill>
        <p:spPr>
          <a:xfrm>
            <a:off x="10344472" y="1556792"/>
            <a:ext cx="1512168" cy="1795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1"/>
          <a:srcRect r="52469"/>
          <a:stretch/>
        </p:blipFill>
        <p:spPr>
          <a:xfrm>
            <a:off x="6888088" y="3645024"/>
            <a:ext cx="1512168" cy="178956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2"/>
          <a:srcRect r="52964"/>
          <a:stretch/>
        </p:blipFill>
        <p:spPr>
          <a:xfrm>
            <a:off x="8616280" y="3645024"/>
            <a:ext cx="1512168" cy="180840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3"/>
          <a:srcRect r="52799"/>
          <a:stretch/>
        </p:blipFill>
        <p:spPr>
          <a:xfrm>
            <a:off x="10344472" y="3645024"/>
            <a:ext cx="1525041" cy="1817419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335360" y="6093296"/>
            <a:ext cx="11449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https://github.com/dashee87/blogScripts/blob/master/Jupyter/2017-05-09-Clustering-with-Scikit-with-GIFs.ipynb</a:t>
            </a:r>
            <a:endParaRPr lang="en-US" sz="1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3" grpId="0"/>
      <p:bldP spid="54" grpId="0"/>
      <p:bldP spid="55" grpId="0"/>
      <p:bldP spid="56" grpId="0"/>
      <p:bldP spid="57" grpId="0"/>
      <p:bldP spid="58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76797" y="1666463"/>
            <a:ext cx="94391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sklearn.mixture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521804" y="2574914"/>
            <a:ext cx="8708136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{'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covariance_type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'full',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init_params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kmeans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max_iter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100,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means_init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2,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precisions_init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reg_covar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1e-06,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tol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0.001, 'verbose': 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verbose_interval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warm_start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False,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weights_init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None}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350361" y="2536696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gm.get_params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377444" y="2095585"/>
            <a:ext cx="9567164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gm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04705" y="4303539"/>
            <a:ext cx="10400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53682" y="5630878"/>
            <a:ext cx="1483098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2284080" y="5852550"/>
            <a:ext cx="1483098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gm.means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3938687" y="5843313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gm.covariances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389712" y="6277423"/>
            <a:ext cx="292580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gm.predict_proba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rgbClr val="363636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Вопросы чату</a:t>
            </a:r>
            <a:endParaRPr lang="ru-RU" sz="32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Google Shape;139;p26"/>
          <p:cNvSpPr txBox="1"/>
          <p:nvPr/>
        </p:nvSpPr>
        <p:spPr>
          <a:xfrm>
            <a:off x="717097" y="1062969"/>
            <a:ext cx="10635488" cy="283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EM-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: какой из типов вычислений 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матрицы ковариации 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выдает наиболее близкий результат, что и алгоритм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k-Means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?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94935" y="3892990"/>
            <a:ext cx="10755790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latin typeface="Montserrat" panose="020B0604020202020204" charset="-52"/>
              </a:rPr>
              <a:t>ξ</a:t>
            </a:r>
            <a:r>
              <a:rPr lang="en-US" b="1" dirty="0">
                <a:latin typeface="Montserrat" panose="020B0604020202020204" charset="-52"/>
              </a:rPr>
              <a:t>:</a:t>
            </a:r>
            <a:r>
              <a:rPr lang="en-US" dirty="0">
                <a:latin typeface="Montserrat" panose="020B0604020202020204" charset="-52"/>
              </a:rPr>
              <a:t>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‘full’: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полную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r>
              <a:rPr lang="el-GR" b="1" dirty="0">
                <a:latin typeface="Montserrat" panose="020B0604020202020204" charset="-52"/>
              </a:rPr>
              <a:t>ο</a:t>
            </a:r>
            <a:r>
              <a:rPr lang="en-US" b="1" dirty="0">
                <a:latin typeface="Montserrat" panose="020B0604020202020204" charset="-52"/>
              </a:rPr>
              <a:t>:</a:t>
            </a:r>
            <a:r>
              <a:rPr lang="en-US" dirty="0">
                <a:latin typeface="Montserrat" panose="020B0604020202020204" charset="-52"/>
              </a:rPr>
              <a:t>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‘tied’: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все компоненты имеют одну и ту же полную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el-GR" b="1" dirty="0">
                <a:latin typeface="Montserrat" panose="020B0604020202020204" charset="-52"/>
              </a:rPr>
              <a:t>π</a:t>
            </a:r>
            <a:r>
              <a:rPr lang="en-US" b="1" dirty="0">
                <a:latin typeface="Montserrat" panose="020B0604020202020204" charset="-52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</a:t>
            </a:r>
            <a:r>
              <a:rPr lang="en-US" dirty="0" err="1">
                <a:solidFill>
                  <a:schemeClr val="tx1"/>
                </a:solidFill>
                <a:latin typeface="Montserrat" panose="020B0604020202020204" charset="-52"/>
              </a:rPr>
              <a:t>diag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диагональную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ru-RU" dirty="0">
                <a:latin typeface="Montserrat" panose="020B0604020202020204" charset="-52"/>
              </a:rPr>
              <a:t> </a:t>
            </a:r>
            <a:endParaRPr lang="en-US" dirty="0"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r>
              <a:rPr lang="el-GR" b="1" dirty="0">
                <a:latin typeface="Montserrat" panose="020B0604020202020204" charset="-52"/>
              </a:rPr>
              <a:t>ρ</a:t>
            </a:r>
            <a:r>
              <a:rPr lang="en-US" b="1" dirty="0">
                <a:latin typeface="Montserrat" panose="020B0604020202020204" charset="-52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‘spherical’: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единственную дисперсию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21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7408" y="3284984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240016" y="3284984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39416" y="6211669"/>
            <a:ext cx="5112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6312025" y="6165304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 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3933056"/>
            <a:ext cx="3352800" cy="2238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3352800" cy="223837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124744"/>
            <a:ext cx="3352800" cy="223837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052736"/>
            <a:ext cx="3352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3663" y="1266603"/>
            <a:ext cx="123645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вероятностный подход, который моделирует данные как смесь вероятностных распределений, что делает его более гибким,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 может быть чувствителен к начальным значениям средних и ковариационных матриц кластеров, что может потребовать нескольких прогонов с разными инициализациями.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Чувствительность к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сингулярностям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(если в каком-то кластере мало точек – могут возникнуть проблемы с матрицей ковариации)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Опять надо задавать числа кластеров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подходы к использованию ковариационной матрицы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EM-кластеризация может быть расширена для обработки негауссовых распределений и включения предварительных знаний о данных.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методы кластеризации, такие как DBSCAN, могут превосходить кластеризацию EM для определенных типов наборов данных (там где есть «структура»)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2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23392" y="1052736"/>
            <a:ext cx="105131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квадратики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Задаем гипотетические центры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Пересчитываем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в целом все сложно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вал 3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вал 3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080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4" name="Овал 3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577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Следите за матрицей близости на 	каждом шаге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400256" y="1772816"/>
            <a:ext cx="3888432" cy="4680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9" grpId="0"/>
      <p:bldP spid="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5" name="Прямая соединительная линия 4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7" name="Прямая соединительная линия 26"/>
          <p:cNvCxnSpPr>
            <a:stCxn id="40" idx="2"/>
            <a:endCxn id="5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0" idx="1"/>
            <a:endCxn id="5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46" idx="1"/>
            <a:endCxn id="5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46" idx="1"/>
            <a:endCxn id="5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49" idx="2"/>
            <a:endCxn id="5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49" idx="2"/>
            <a:endCxn id="5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7" name="Прямая соединительная линия 26"/>
          <p:cNvCxnSpPr>
            <a:stCxn id="15" idx="2"/>
            <a:endCxn id="1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15" name="Ромб 14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3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15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Овал 60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>
            <a:stCxn id="32" idx="2"/>
            <a:endCxn id="4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32" idx="2"/>
            <a:endCxn id="4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stCxn id="32" idx="1"/>
            <a:endCxn id="4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stCxn id="34" idx="1"/>
            <a:endCxn id="4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stCxn id="34" idx="1"/>
            <a:endCxn id="4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38" idx="2"/>
            <a:endCxn id="4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38" idx="2"/>
            <a:endCxn id="4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38" idx="2"/>
            <a:endCxn id="4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C1C0BB-F004-4CB1-813C-E61507040076}"/>
              </a:ext>
            </a:extLst>
          </p:cNvPr>
          <p:cNvSpPr/>
          <p:nvPr/>
        </p:nvSpPr>
        <p:spPr>
          <a:xfrm>
            <a:off x="2528023" y="6213515"/>
            <a:ext cx="6703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0BFBCF3-74F1-4C96-9B09-1AE707E3A326}"/>
              </a:ext>
            </a:extLst>
          </p:cNvPr>
          <p:cNvCxnSpPr>
            <a:cxnSpLocks/>
          </p:cNvCxnSpPr>
          <p:nvPr/>
        </p:nvCxnSpPr>
        <p:spPr>
          <a:xfrm>
            <a:off x="2711624" y="2852936"/>
            <a:ext cx="82089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983607" y="2060849"/>
            <a:ext cx="431873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074" y="1980406"/>
            <a:ext cx="11115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72816"/>
            <a:ext cx="928102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5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72816"/>
            <a:ext cx="7252320" cy="40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465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6DD3CF-3A75-4C26-9310-BF77E8599FE4}"/>
              </a:ext>
            </a:extLst>
          </p:cNvPr>
          <p:cNvSpPr/>
          <p:nvPr/>
        </p:nvSpPr>
        <p:spPr>
          <a:xfrm>
            <a:off x="147549" y="5785995"/>
            <a:ext cx="6243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D540B-FDA9-4CBD-A856-3C6386DD138F}"/>
              </a:ext>
            </a:extLst>
          </p:cNvPr>
          <p:cNvSpPr/>
          <p:nvPr/>
        </p:nvSpPr>
        <p:spPr>
          <a:xfrm>
            <a:off x="6489586" y="5716016"/>
            <a:ext cx="6931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7EF5A3-A3DF-4D55-8905-C19B56CEA993}"/>
              </a:ext>
            </a:extLst>
          </p:cNvPr>
          <p:cNvSpPr/>
          <p:nvPr/>
        </p:nvSpPr>
        <p:spPr>
          <a:xfrm>
            <a:off x="6526485" y="6071775"/>
            <a:ext cx="5312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712420"/>
            <a:ext cx="3973398" cy="40942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3675" y="1689401"/>
            <a:ext cx="3932525" cy="40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рекоммендует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1086954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several other clustering methods that you can use depending on your data and the problem you are trying to solve. Here are some popular alternatives to k-means clustering: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builds a hierarchy of clusters by iteratively merging or splitting the clusters based on the similarity between the data points. It can be agglomerative (bottom-up) or divisive (top-down).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Density-Based Spatial Clustering of Applications with Noise; it is a density-based clustering algorithm that groups together the regions of high-density data points into clusters. It is suitable for data that are not well approximated by globular clusters and for clustering problems where the clusters have non-uniform density.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Gaussian Mixture Model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a mixture of Gaussian distributions to fit the data and assigns each data point to the cluster with the highest probability of belonging to that cluster. It can handle non-spherical data, overlapping clusters, and has a soft assignment of data points to clusters.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Spectral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the spectral decomposition of the similarity matrix of the data points to perform clustering. It can handle non-spherical clusters and non-linearly separable data.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3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-96688" y="2474265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=0,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845" y="4040886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.distances_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.children_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-87276" y="283469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64754" y="3002570"/>
            <a:ext cx="11341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AgglomerativeClustering(affinity='euclidean', compute_full_tree='auto',                        connectivity=None,distance_threshold=0,linkage='ward', memory=None,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n_clusters=None)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191A0E-9D59-4BF2-8798-89B5CF37E472}"/>
              </a:ext>
            </a:extLst>
          </p:cNvPr>
          <p:cNvSpPr/>
          <p:nvPr/>
        </p:nvSpPr>
        <p:spPr>
          <a:xfrm>
            <a:off x="426541" y="1945960"/>
            <a:ext cx="1000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1F8897-525B-4865-97FA-F09AC8E69C85}"/>
              </a:ext>
            </a:extLst>
          </p:cNvPr>
          <p:cNvSpPr/>
          <p:nvPr/>
        </p:nvSpPr>
        <p:spPr>
          <a:xfrm>
            <a:off x="392244" y="4871883"/>
            <a:ext cx="11341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scipy.cluster.hierarchy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dendrogram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EF3000-3600-4A2A-A47A-F7792C52FF9F}"/>
              </a:ext>
            </a:extLst>
          </p:cNvPr>
          <p:cNvSpPr/>
          <p:nvPr/>
        </p:nvSpPr>
        <p:spPr>
          <a:xfrm>
            <a:off x="28845" y="5274016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dendrogram(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np.column_stack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([c, d])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7A2CF0C-ACE9-41EC-A0EE-3F96A9BF6600}"/>
              </a:ext>
            </a:extLst>
          </p:cNvPr>
          <p:cNvSpPr/>
          <p:nvPr/>
        </p:nvSpPr>
        <p:spPr>
          <a:xfrm>
            <a:off x="28845" y="5644128"/>
            <a:ext cx="12748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=dt,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189154-083F-4754-8E7E-F60AD7E0A251}"/>
              </a:ext>
            </a:extLst>
          </p:cNvPr>
          <p:cNvSpPr/>
          <p:nvPr/>
        </p:nvSpPr>
        <p:spPr>
          <a:xfrm>
            <a:off x="23456" y="639633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model.fit_predict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-36968" y="3374266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C90110D-E1BB-499C-9A55-C5CC66C79341}"/>
              </a:ext>
            </a:extLst>
          </p:cNvPr>
          <p:cNvSpPr/>
          <p:nvPr/>
        </p:nvSpPr>
        <p:spPr>
          <a:xfrm>
            <a:off x="37333" y="604869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6" grpId="0"/>
      <p:bldP spid="7" grpId="0"/>
      <p:bldP spid="19" grpId="0"/>
      <p:bldP spid="13" grpId="0"/>
      <p:bldP spid="15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59514" y="1861515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99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40" y="923917"/>
            <a:ext cx="11377264" cy="82773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Density-Based Spatial Clustering of Applications with Noise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танцуют.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436164" y="1562442"/>
            <a:ext cx="1176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учетом шума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0816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28405" y="1803286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804839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22" idx="0"/>
            <a:endCxn id="24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3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50879" y="300506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2687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195644" y="172563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50574" y="421093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78138" y="300711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73079" y="449897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18277" y="460015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54754" y="358375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88401" y="6392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09613" y="2949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29693" y="34493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05757" y="26884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793789" y="539332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69853" y="4498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61941" y="543948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0360" y="603144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85878" y="630065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79995" y="50233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5413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34074" y="295548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14408" y="315522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22320" y="251122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58967" y="341927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75001" y="416109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99695" y="3274968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33688" y="420900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23554" y="497803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01772" y="476762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598055" y="373787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9183" y="2740872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9324" y="6198135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07677" y="362575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25828" y="624625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14608" y="486465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19350" y="224561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35984" y="288778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84690" y="410293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02475" y="447243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597305" y="288778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494329" y="625881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66918" y="532500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69038" y="437263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0465" y="590754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79008" y="493992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47594" y="515458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15718" y="3292590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06458" y="4260658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73631" y="305275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83" y="1628800"/>
            <a:ext cx="456995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4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3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37333" y="2383016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DBSCAN(eps=0.2,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=10)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1415" y="4501759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db.labels_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core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db.core_sample_indices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32581" y="2939115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95600" y="3335343"/>
            <a:ext cx="11341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DBSCAN(algorithm='auto', eps=0.2, leaf_size=30, metric='euclidean', metric_params=None, min_samples=10, n_jobs=None, p=None)</a:t>
            </a:r>
            <a:endParaRPr lang="ru-RU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281415" y="3819244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EE5F2B-CC70-4A6E-BC0B-112E37774CDE}"/>
              </a:ext>
            </a:extLst>
          </p:cNvPr>
          <p:cNvSpPr/>
          <p:nvPr/>
        </p:nvSpPr>
        <p:spPr>
          <a:xfrm>
            <a:off x="121017" y="1935247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DBSCAN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2718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кластеризации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1124744"/>
            <a:ext cx="119533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Centroid-based / Partitioning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группируют точки данных вместе на основе близости точек данных 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центроиду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(центру кластера)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Connectivity-based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связности группируют точки данных вместе на основе близости между кластерами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плотности группируют точки данных вместе на основе плотности, а не расстояния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Методы, основанные на распределении, группируют точки данных вместе на основе их вероятности принадлежности к одному и тому же распределению вероятностей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Compression-based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сжатия преобразуют точки данных во вложение и впоследствии выполняют кластеризацию данных более низкого измерения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11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39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8423976" y="1090162"/>
            <a:ext cx="720000" cy="72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1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9373080" y="2564369"/>
            <a:ext cx="720000" cy="72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3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11207915" y="2570403"/>
            <a:ext cx="720000" cy="72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4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10663199" y="1174662"/>
            <a:ext cx="720000" cy="720000"/>
          </a:xfrm>
          <a:prstGeom prst="ellipse">
            <a:avLst/>
          </a:prstGeom>
          <a:solidFill>
            <a:srgbClr val="E7E21E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2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Прямая соединительная линия 30"/>
          <p:cNvCxnSpPr>
            <a:stCxn id="25" idx="5"/>
            <a:endCxn id="26" idx="1"/>
          </p:cNvCxnSpPr>
          <p:nvPr/>
        </p:nvCxnSpPr>
        <p:spPr>
          <a:xfrm>
            <a:off x="9038534" y="1704720"/>
            <a:ext cx="439988" cy="9650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25" idx="6"/>
            <a:endCxn id="28" idx="2"/>
          </p:cNvCxnSpPr>
          <p:nvPr/>
        </p:nvCxnSpPr>
        <p:spPr>
          <a:xfrm>
            <a:off x="9143976" y="1450162"/>
            <a:ext cx="1519223" cy="84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26" idx="6"/>
            <a:endCxn id="27" idx="2"/>
          </p:cNvCxnSpPr>
          <p:nvPr/>
        </p:nvCxnSpPr>
        <p:spPr>
          <a:xfrm>
            <a:off x="10093080" y="2924369"/>
            <a:ext cx="1114835" cy="60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28" idx="3"/>
            <a:endCxn id="26" idx="7"/>
          </p:cNvCxnSpPr>
          <p:nvPr/>
        </p:nvCxnSpPr>
        <p:spPr>
          <a:xfrm flipH="1">
            <a:off x="9987638" y="1789220"/>
            <a:ext cx="781003" cy="8805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38"/>
              <p:cNvGraphicFramePr>
                <a:graphicFrameLocks noGrp="1"/>
              </p:cNvGraphicFramePr>
              <p:nvPr/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917220"/>
                  </p:ext>
                </p:extLst>
              </p:nvPr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107547" r="-204032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107547" r="-102400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211538" r="-330702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211538" r="-102400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211538" r="-3226" b="-2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305660" r="-33070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305660" r="-20403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305660" r="-3226" b="-1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5691" y="1117825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Смежности А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Adjacency)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Таблица 40"/>
              <p:cNvGraphicFramePr>
                <a:graphicFrameLocks noGrp="1"/>
              </p:cNvGraphicFramePr>
              <p:nvPr/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Таблица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365055"/>
                  </p:ext>
                </p:extLst>
              </p:nvPr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111538" r="-3016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111538" r="-20403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111538" r="-1024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207547" r="-3016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207547" r="-204032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207547" r="-1024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207547" r="-3226" b="-230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313462" r="-3016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313462" r="-204032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313462" r="-1024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313462" r="-3226" b="-1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413462" r="-3226" b="-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вес ребра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953359" y="3325362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Лапласиан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The Laplacian)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если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вес ребра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j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</m:t>
                            </m:r>
                            <m: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j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36160" y="3429000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Степени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{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Свободы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}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D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Degree)</a:t>
            </a:r>
          </a:p>
        </p:txBody>
      </p:sp>
    </p:spTree>
    <p:extLst>
      <p:ext uri="{BB962C8B-B14F-4D97-AF65-F5344CB8AC3E}">
        <p14:creationId xmlns:p14="http://schemas.microsoft.com/office/powerpoint/2010/main" val="29169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3392" y="1700808"/>
            <a:ext cx="45849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Граф К Ближайших Соседей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9943" y="2447153"/>
            <a:ext cx="98835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множества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это граф, в котором две вершины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связаны ребром, если расстояние между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находится среди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наименьших расстояний от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до других объектов в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65BA2CD-B838-0CD5-B6E5-C4D68332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64" y="3861048"/>
            <a:ext cx="3671110" cy="2500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/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𝐤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𝟐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1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/>
      <p:bldP spid="21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479376" y="1844824"/>
            <a:ext cx="82157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Радиально-базисная функция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(Radial basis function)</a:t>
            </a:r>
            <a:endParaRPr lang="ru-RU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64" y="4421956"/>
            <a:ext cx="3235834" cy="220117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А</m:t>
                          </m:r>
                          <m:r>
                            <m:rPr>
                              <m:nor/>
                            </m:rPr>
                            <a:rPr lang="ru-RU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a:rPr lang="ru-RU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m:rPr>
                          <m:nor/>
                        </m:rPr>
                        <a:rPr lang="ru-RU" sz="24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BE866A-6C97-6849-A559-144F16E23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221088"/>
            <a:ext cx="3634360" cy="2272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𝑳</m:t>
                      </m:r>
                      <m:r>
                        <a:rPr lang="ru-RU" sz="3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4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  <a:blipFill>
                <a:blip r:embed="rId5"/>
                <a:stretch>
                  <a:fillRect t="-6383" r="-409" b="-25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  <a:blipFill>
                <a:blip r:embed="rId6"/>
                <a:stretch>
                  <a:fillRect t="-3125" r="-33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967" y="1284065"/>
            <a:ext cx="3634360" cy="22727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383051" y="3418405"/>
            <a:ext cx="5360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D5D5D5"/>
                </a:solidFill>
                <a:latin typeface="Courier New" panose="02070309020205020404" pitchFamily="49" charset="0"/>
              </a:rPr>
              <a:t>λ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[0. , 0.4112, 2.4521, 2.7642, 2.9216, 3.053 ]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033" y="3945350"/>
            <a:ext cx="4617149" cy="2245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0=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6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7" y="1580454"/>
            <a:ext cx="796593" cy="25604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8013" y="1808102"/>
            <a:ext cx="2657732" cy="18207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56" y="1736061"/>
            <a:ext cx="3707509" cy="22982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991" y="4134605"/>
            <a:ext cx="4908567" cy="23746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1396" y="4212200"/>
            <a:ext cx="3597973" cy="239256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79576" y="1210790"/>
            <a:ext cx="732187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(а если потенциальных кластеров больше чем 2?)</a:t>
            </a:r>
            <a:endParaRPr lang="en-US" sz="20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6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275534" y="1240508"/>
            <a:ext cx="7069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Алгоритм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09078" y="1916832"/>
            <a:ext cx="106022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Посчитайте Лапласиан на данных. Нормализуйте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Найдите собственные значения и собственные вектора Лапласиана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Отсортируйте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собственные вектора по собственным значениям (по возрастанию)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кластеров возьмите первые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собственных векторов и сделайте из них матрицу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Примените алгоритм К-Средних на новых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435145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1B570F-A873-4E30-BE1E-643E4838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2" t="7995" r="6810" b="2237"/>
          <a:stretch/>
        </p:blipFill>
        <p:spPr>
          <a:xfrm>
            <a:off x="2764159" y="1311738"/>
            <a:ext cx="5962261" cy="449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1F101-A9EA-4EAC-A0EF-19728D0460EC}"/>
              </a:ext>
            </a:extLst>
          </p:cNvPr>
          <p:cNvSpPr txBox="1"/>
          <p:nvPr/>
        </p:nvSpPr>
        <p:spPr>
          <a:xfrm>
            <a:off x="921272" y="5901826"/>
            <a:ext cx="9856722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Ng, Andrew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Michael Jordan, and Yair Weiss. "On spectral clustering: Analysis and an algorithm." Advances in neural information processing systems 14 (2001).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9408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16CD1-815E-4AA9-84FA-F231C1EA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272" y="3303038"/>
            <a:ext cx="3670824" cy="3420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617D-98CE-49A4-9EBA-F376F226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0750" y="1299161"/>
            <a:ext cx="3001552" cy="20038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23FE0B-F6B6-4603-8A6C-387A6B28D1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129" y="3318992"/>
            <a:ext cx="3570698" cy="34202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A0B6DB-4FC9-4776-B866-BAD5DF53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753" y="1299161"/>
            <a:ext cx="3025449" cy="2019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/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blipFill>
                <a:blip r:embed="rId8"/>
                <a:stretch>
                  <a:fillRect r="-43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/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blipFill>
                <a:blip r:embed="rId9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8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023739" y="110003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27153" y="2222248"/>
            <a:ext cx="93019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SC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SpectralClustering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affinity=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affinity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gamma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 gamma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27153" y="1554736"/>
            <a:ext cx="9841484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SpectralClustering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18009" y="4313805"/>
            <a:ext cx="6118225" cy="955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labels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SC.fit_predict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37385" y="3037952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SC.get_params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800602" y="3018305"/>
            <a:ext cx="7363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{'affinity':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nearest_neighbors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assign_labels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kmeans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'coef0': 1, 'degree': 3,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eigen_solver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eigen_tol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0.0, 'gamma': 0.51,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kernel_params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n_clusters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2,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n_init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n_neighbors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'verbose': False}</a:t>
            </a:r>
            <a:endParaRPr lang="ru-RU" sz="16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05461" y="5525120"/>
            <a:ext cx="292580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SC.affinity_matrix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704664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12776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мощный метод кластеризации данных, который может идентифицировать кластеры, даже если они не могут быть четко разделены.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 на основе графа, который позволяет зафиксировать базовую структуру данных, делая ее более гибкой,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 может потребовать значительных вычислительных ресурсов, особенно для больших наборов данных или многомерных пространственных объектов.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зависеть от выбора метрики сходства и количества кластеров, что может потребовать нескольких запусков с разными настройками параметров.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Его можно использовать для извлечения признаков и уменьшения размерности в других алгоритмах машинного обучения.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больших наборов данных нужно еще посчитать собственные значения и вектора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Надо разбираться с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гиперпараметрами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980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04D002-3332-EB2E-5865-0E51FC5BBD98}"/>
              </a:ext>
            </a:extLst>
          </p:cNvPr>
          <p:cNvSpPr/>
          <p:nvPr/>
        </p:nvSpPr>
        <p:spPr>
          <a:xfrm>
            <a:off x="722423" y="1231542"/>
            <a:ext cx="105131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Туда-сюда собственные значения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Зачем-то внутри к-Средние</a:t>
            </a:r>
          </a:p>
        </p:txBody>
      </p:sp>
    </p:spTree>
    <p:extLst>
      <p:ext uri="{BB962C8B-B14F-4D97-AF65-F5344CB8AC3E}">
        <p14:creationId xmlns:p14="http://schemas.microsoft.com/office/powerpoint/2010/main" val="2092708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 2.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335360" y="508518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выдает номер кластера для каждой точки</a:t>
            </a: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28B3BE8-654D-48E1-A778-BAE8E04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5FFF451-92C6-4DC5-9033-E963FB5F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65798"/>
            <a:ext cx="4114463" cy="298443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41437" y="1829362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240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53156" y="2314623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894561" y="2867160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79128" y="3364282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268760"/>
            <a:ext cx="7960882" cy="44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0500" y="6381328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</a:p>
        </p:txBody>
      </p:sp>
    </p:spTree>
    <p:extLst>
      <p:ext uri="{BB962C8B-B14F-4D97-AF65-F5344CB8AC3E}">
        <p14:creationId xmlns:p14="http://schemas.microsoft.com/office/powerpoint/2010/main" val="2004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02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9825</TotalTime>
  <Words>2840</Words>
  <Application>Microsoft Office PowerPoint</Application>
  <PresentationFormat>Широкоэкранный</PresentationFormat>
  <Paragraphs>634</Paragraphs>
  <Slides>53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3" baseType="lpstr">
      <vt:lpstr>-apple-system</vt:lpstr>
      <vt:lpstr>Arial</vt:lpstr>
      <vt:lpstr>Calibri</vt:lpstr>
      <vt:lpstr>Cambria Math</vt:lpstr>
      <vt:lpstr>Comic Sans MS</vt:lpstr>
      <vt:lpstr>Courier New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Python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Алгоритм</vt:lpstr>
      <vt:lpstr>Как выбрать метрику расстояния для групп точек?</vt:lpstr>
      <vt:lpstr>Презентация PowerPoint</vt:lpstr>
      <vt:lpstr>Презентация PowerPoint</vt:lpstr>
      <vt:lpstr>Как выбрать метрику расстояния для групп точек?</vt:lpstr>
      <vt:lpstr>Как выбрать метрику расстояния для групп точек?</vt:lpstr>
      <vt:lpstr>Презентация PowerPoint</vt:lpstr>
      <vt:lpstr>Презентация PowerPoint</vt:lpstr>
      <vt:lpstr>Презентация PowerPoint</vt:lpstr>
      <vt:lpstr>Презентация PowerPoint</vt:lpstr>
      <vt:lpstr>Python</vt:lpstr>
      <vt:lpstr>S.W.O.T.</vt:lpstr>
      <vt:lpstr>Презентация PowerPoint</vt:lpstr>
      <vt:lpstr> Density-Based Spatial Clustering of Applications with Noise </vt:lpstr>
      <vt:lpstr>Презентация PowerPoint</vt:lpstr>
      <vt:lpstr>Презентация PowerPoint</vt:lpstr>
      <vt:lpstr>Презентация PowerPoint</vt:lpstr>
      <vt:lpstr>Презентация PowerPoint</vt:lpstr>
      <vt:lpstr>Python</vt:lpstr>
      <vt:lpstr>S.W.O.T.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339</cp:revision>
  <dcterms:created xsi:type="dcterms:W3CDTF">2019-05-20T04:53:11Z</dcterms:created>
  <dcterms:modified xsi:type="dcterms:W3CDTF">2023-04-07T14:24:36Z</dcterms:modified>
</cp:coreProperties>
</file>